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8" r:id="rId4"/>
    <p:sldId id="269" r:id="rId5"/>
    <p:sldId id="25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6"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28.06.2016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28.06.2016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28.06.2016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28.06.2016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28.06.2016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28.06.2016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28.06.2016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28.06.2016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28.06.2016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28.06.2016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28.06.2016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t>28.06.2016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Распределение ключей через удостоверяющий центр.</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128873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40768"/>
            <a:ext cx="4017658" cy="5326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2564904"/>
            <a:ext cx="4149055" cy="3117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979712" y="617921"/>
            <a:ext cx="5976664" cy="523220"/>
          </a:xfrm>
          <a:prstGeom prst="rect">
            <a:avLst/>
          </a:prstGeom>
          <a:noFill/>
        </p:spPr>
        <p:txBody>
          <a:bodyPr wrap="square" rtlCol="0">
            <a:spAutoFit/>
          </a:bodyPr>
          <a:lstStyle/>
          <a:p>
            <a:r>
              <a:rPr lang="ru-RU" sz="2800" dirty="0" smtClean="0"/>
              <a:t>Формы сертификата Х.509</a:t>
            </a:r>
            <a:endParaRPr lang="ru-RU" sz="2800" dirty="0"/>
          </a:p>
        </p:txBody>
      </p:sp>
    </p:spTree>
    <p:extLst>
      <p:ext uri="{BB962C8B-B14F-4D97-AF65-F5344CB8AC3E}">
        <p14:creationId xmlns:p14="http://schemas.microsoft.com/office/powerpoint/2010/main" val="185315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908720"/>
            <a:ext cx="8676456" cy="1938992"/>
          </a:xfrm>
          <a:prstGeom prst="rect">
            <a:avLst/>
          </a:prstGeom>
        </p:spPr>
        <p:txBody>
          <a:bodyPr wrap="square">
            <a:spAutoFit/>
          </a:bodyPr>
          <a:lstStyle/>
          <a:p>
            <a:pPr algn="just"/>
            <a:r>
              <a:rPr lang="ru-RU" altLang="ru-RU" sz="2400" b="1" u="sng" dirty="0">
                <a:latin typeface="Times New Roman" pitchFamily="18" charset="0"/>
              </a:rPr>
              <a:t>CA (certsrv.exe)</a:t>
            </a:r>
            <a:r>
              <a:rPr lang="ru-RU" altLang="ru-RU" sz="2400" dirty="0">
                <a:latin typeface="Times New Roman" pitchFamily="18" charset="0"/>
              </a:rPr>
              <a:t> - генерирует сертификаты и управляет потоками сообщений между CA и другими компонентами служб </a:t>
            </a:r>
            <a:r>
              <a:rPr lang="ru-RU" altLang="ru-RU" sz="2400" dirty="0" err="1">
                <a:latin typeface="Times New Roman" pitchFamily="18" charset="0"/>
              </a:rPr>
              <a:t>Certificate</a:t>
            </a:r>
            <a:r>
              <a:rPr lang="ru-RU" altLang="ru-RU" sz="2400" dirty="0">
                <a:latin typeface="Times New Roman" pitchFamily="18" charset="0"/>
              </a:rPr>
              <a:t> </a:t>
            </a:r>
            <a:r>
              <a:rPr lang="ru-RU" altLang="ru-RU" sz="2400" dirty="0" err="1">
                <a:latin typeface="Times New Roman" pitchFamily="18" charset="0"/>
              </a:rPr>
              <a:t>Services</a:t>
            </a:r>
            <a:r>
              <a:rPr lang="ru-RU" altLang="ru-RU" sz="2400" dirty="0">
                <a:latin typeface="Times New Roman" pitchFamily="18" charset="0"/>
              </a:rPr>
              <a:t>. Серверный механизм CA взаимодействует с другими компонентами архитектуры через входные модули, модули политики и выходные модули.</a:t>
            </a:r>
          </a:p>
        </p:txBody>
      </p:sp>
      <p:sp>
        <p:nvSpPr>
          <p:cNvPr id="3" name="Прямоугольник 2"/>
          <p:cNvSpPr/>
          <p:nvPr/>
        </p:nvSpPr>
        <p:spPr>
          <a:xfrm>
            <a:off x="251520" y="3356992"/>
            <a:ext cx="8784976" cy="3046988"/>
          </a:xfrm>
          <a:prstGeom prst="rect">
            <a:avLst/>
          </a:prstGeom>
        </p:spPr>
        <p:txBody>
          <a:bodyPr wrap="square">
            <a:spAutoFit/>
          </a:bodyPr>
          <a:lstStyle/>
          <a:p>
            <a:pPr algn="just"/>
            <a:r>
              <a:rPr lang="ru-RU" altLang="ru-RU" sz="2400" b="1" u="sng" dirty="0">
                <a:latin typeface="Times New Roman" pitchFamily="18" charset="0"/>
              </a:rPr>
              <a:t>Входной модуль</a:t>
            </a:r>
            <a:r>
              <a:rPr lang="ru-RU" altLang="ru-RU" sz="2400" dirty="0">
                <a:latin typeface="Times New Roman" pitchFamily="18" charset="0"/>
              </a:rPr>
              <a:t> - принимает запросы на сертификаты, соответствующие формату криптографического стандарта открытых ключей № 10 (</a:t>
            </a:r>
            <a:r>
              <a:rPr lang="ru-RU" altLang="ru-RU" sz="2400" dirty="0" err="1">
                <a:latin typeface="Times New Roman" pitchFamily="18" charset="0"/>
              </a:rPr>
              <a:t>Public-Key</a:t>
            </a:r>
            <a:r>
              <a:rPr lang="ru-RU" altLang="ru-RU" sz="2400" dirty="0">
                <a:latin typeface="Times New Roman" pitchFamily="18" charset="0"/>
              </a:rPr>
              <a:t> </a:t>
            </a:r>
            <a:r>
              <a:rPr lang="ru-RU" altLang="ru-RU" sz="2400" dirty="0" err="1">
                <a:latin typeface="Times New Roman" pitchFamily="18" charset="0"/>
              </a:rPr>
              <a:t>Cryptography</a:t>
            </a:r>
            <a:r>
              <a:rPr lang="ru-RU" altLang="ru-RU" sz="2400" dirty="0">
                <a:latin typeface="Times New Roman" pitchFamily="18" charset="0"/>
              </a:rPr>
              <a:t> </a:t>
            </a:r>
            <a:r>
              <a:rPr lang="ru-RU" altLang="ru-RU" sz="2400" dirty="0" err="1">
                <a:latin typeface="Times New Roman" pitchFamily="18" charset="0"/>
              </a:rPr>
              <a:t>Standards</a:t>
            </a:r>
            <a:r>
              <a:rPr lang="ru-RU" altLang="ru-RU" sz="2400" dirty="0">
                <a:latin typeface="Times New Roman" pitchFamily="18" charset="0"/>
              </a:rPr>
              <a:t>, PKCS #10) или криптографического протокола управления, использующего синтаксис криптографических сообщений (</a:t>
            </a:r>
            <a:r>
              <a:rPr lang="ru-RU" altLang="ru-RU" sz="2400" dirty="0" err="1">
                <a:latin typeface="Times New Roman" pitchFamily="18" charset="0"/>
              </a:rPr>
              <a:t>Cryptographic</a:t>
            </a:r>
            <a:r>
              <a:rPr lang="ru-RU" altLang="ru-RU" sz="2400" dirty="0">
                <a:latin typeface="Times New Roman" pitchFamily="18" charset="0"/>
              </a:rPr>
              <a:t> </a:t>
            </a:r>
            <a:r>
              <a:rPr lang="ru-RU" altLang="ru-RU" sz="2400" dirty="0" err="1">
                <a:latin typeface="Times New Roman" pitchFamily="18" charset="0"/>
              </a:rPr>
              <a:t>Management</a:t>
            </a:r>
            <a:r>
              <a:rPr lang="ru-RU" altLang="ru-RU" sz="2400" dirty="0">
                <a:latin typeface="Times New Roman" pitchFamily="18" charset="0"/>
              </a:rPr>
              <a:t> </a:t>
            </a:r>
            <a:r>
              <a:rPr lang="ru-RU" altLang="ru-RU" sz="2400" dirty="0" err="1">
                <a:latin typeface="Times New Roman" pitchFamily="18" charset="0"/>
              </a:rPr>
              <a:t>protocol</a:t>
            </a:r>
            <a:r>
              <a:rPr lang="ru-RU" altLang="ru-RU" sz="2400" dirty="0">
                <a:latin typeface="Times New Roman" pitchFamily="18" charset="0"/>
              </a:rPr>
              <a:t> </a:t>
            </a:r>
            <a:r>
              <a:rPr lang="ru-RU" altLang="ru-RU" sz="2400" dirty="0" err="1">
                <a:latin typeface="Times New Roman" pitchFamily="18" charset="0"/>
              </a:rPr>
              <a:t>using</a:t>
            </a:r>
            <a:r>
              <a:rPr lang="ru-RU" altLang="ru-RU" sz="2400" dirty="0">
                <a:latin typeface="Times New Roman" pitchFamily="18" charset="0"/>
              </a:rPr>
              <a:t> </a:t>
            </a:r>
            <a:r>
              <a:rPr lang="ru-RU" altLang="ru-RU" sz="2400" dirty="0" err="1">
                <a:latin typeface="Times New Roman" pitchFamily="18" charset="0"/>
              </a:rPr>
              <a:t>Cryptographic</a:t>
            </a:r>
            <a:r>
              <a:rPr lang="ru-RU" altLang="ru-RU" sz="2400" dirty="0">
                <a:latin typeface="Times New Roman" pitchFamily="18" charset="0"/>
              </a:rPr>
              <a:t> </a:t>
            </a:r>
            <a:r>
              <a:rPr lang="ru-RU" altLang="ru-RU" sz="2400" dirty="0" err="1">
                <a:latin typeface="Times New Roman" pitchFamily="18" charset="0"/>
              </a:rPr>
              <a:t>Message</a:t>
            </a:r>
            <a:r>
              <a:rPr lang="ru-RU" altLang="ru-RU" sz="2400" dirty="0">
                <a:latin typeface="Times New Roman" pitchFamily="18" charset="0"/>
              </a:rPr>
              <a:t> </a:t>
            </a:r>
            <a:r>
              <a:rPr lang="ru-RU" altLang="ru-RU" sz="2400" dirty="0" err="1">
                <a:latin typeface="Times New Roman" pitchFamily="18" charset="0"/>
              </a:rPr>
              <a:t>Syntax</a:t>
            </a:r>
            <a:r>
              <a:rPr lang="ru-RU" altLang="ru-RU" sz="2400" dirty="0">
                <a:latin typeface="Times New Roman" pitchFamily="18" charset="0"/>
              </a:rPr>
              <a:t>, CMS). После приема запроса входной модуль помещает его в очередь для дальнейшей обработки модулем политики.</a:t>
            </a:r>
          </a:p>
        </p:txBody>
      </p:sp>
    </p:spTree>
    <p:extLst>
      <p:ext uri="{BB962C8B-B14F-4D97-AF65-F5344CB8AC3E}">
        <p14:creationId xmlns:p14="http://schemas.microsoft.com/office/powerpoint/2010/main" val="4059456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548680"/>
            <a:ext cx="8694712" cy="3693319"/>
          </a:xfrm>
          <a:prstGeom prst="rect">
            <a:avLst/>
          </a:prstGeom>
        </p:spPr>
        <p:txBody>
          <a:bodyPr wrap="square">
            <a:spAutoFit/>
          </a:bodyPr>
          <a:lstStyle/>
          <a:p>
            <a:pPr algn="just"/>
            <a:r>
              <a:rPr lang="ru-RU" altLang="ru-RU" sz="2400" b="1" u="sng" dirty="0">
                <a:latin typeface="Times New Roman" pitchFamily="18" charset="0"/>
              </a:rPr>
              <a:t>Модуль политики</a:t>
            </a:r>
            <a:r>
              <a:rPr lang="ru-RU" altLang="ru-RU" sz="2400" b="1" dirty="0">
                <a:latin typeface="Times New Roman" pitchFamily="18" charset="0"/>
              </a:rPr>
              <a:t> </a:t>
            </a:r>
            <a:r>
              <a:rPr lang="ru-RU" altLang="ru-RU" sz="2400" dirty="0">
                <a:latin typeface="Times New Roman" pitchFamily="18" charset="0"/>
              </a:rPr>
              <a:t>-  реализует правила политики центра CA в соответствии с установками, заданными администратором CA. Данный модуль передает исполнительному механизму CA информацию о структуре сертификата и принимает решение о выдаче сертификата, об отказе в его выдаче или о переводе запроса сертификата в режим ожидания. Для обновления информации о структуре сертификата модуль политики может обращаться к информации, хранящейся в каком-либо каталоге (например, </a:t>
            </a:r>
            <a:r>
              <a:rPr lang="ru-RU" altLang="ru-RU" sz="2400" dirty="0" err="1">
                <a:latin typeface="Times New Roman" pitchFamily="18" charset="0"/>
              </a:rPr>
              <a:t>Active</a:t>
            </a:r>
            <a:r>
              <a:rPr lang="ru-RU" altLang="ru-RU" sz="2400" dirty="0">
                <a:latin typeface="Times New Roman" pitchFamily="18" charset="0"/>
              </a:rPr>
              <a:t> </a:t>
            </a:r>
            <a:r>
              <a:rPr lang="ru-RU" altLang="ru-RU" sz="2400" dirty="0" err="1">
                <a:latin typeface="Times New Roman" pitchFamily="18" charset="0"/>
              </a:rPr>
              <a:t>Directory</a:t>
            </a:r>
            <a:r>
              <a:rPr lang="ru-RU" altLang="ru-RU" sz="2400" dirty="0">
                <a:latin typeface="Times New Roman" pitchFamily="18" charset="0"/>
              </a:rPr>
              <a:t>) либо в базе данных.</a:t>
            </a:r>
          </a:p>
          <a:p>
            <a:pPr algn="just"/>
            <a:endParaRPr lang="ru-RU" altLang="ru-RU" dirty="0">
              <a:latin typeface="Times New Roman" pitchFamily="18" charset="0"/>
            </a:endParaRPr>
          </a:p>
        </p:txBody>
      </p:sp>
      <p:sp>
        <p:nvSpPr>
          <p:cNvPr id="3" name="Прямоугольник 2"/>
          <p:cNvSpPr/>
          <p:nvPr/>
        </p:nvSpPr>
        <p:spPr>
          <a:xfrm>
            <a:off x="251519" y="4365104"/>
            <a:ext cx="8689241" cy="1846659"/>
          </a:xfrm>
          <a:prstGeom prst="rect">
            <a:avLst/>
          </a:prstGeom>
        </p:spPr>
        <p:txBody>
          <a:bodyPr wrap="square">
            <a:spAutoFit/>
          </a:bodyPr>
          <a:lstStyle/>
          <a:p>
            <a:pPr algn="just"/>
            <a:r>
              <a:rPr lang="ru-RU" altLang="ru-RU" sz="2400" b="1" u="sng" dirty="0">
                <a:latin typeface="Times New Roman" pitchFamily="18" charset="0"/>
              </a:rPr>
              <a:t>База данных</a:t>
            </a:r>
            <a:r>
              <a:rPr lang="ru-RU" altLang="ru-RU" sz="2400" b="1" dirty="0">
                <a:latin typeface="Times New Roman" pitchFamily="18" charset="0"/>
              </a:rPr>
              <a:t> </a:t>
            </a:r>
            <a:r>
              <a:rPr lang="ru-RU" altLang="ru-RU" sz="2400" dirty="0">
                <a:latin typeface="Times New Roman" pitchFamily="18" charset="0"/>
              </a:rPr>
              <a:t>– осуществляется хранение информации по транзакциям, связанным с сертификатами, и собственно сертификаты. Здесь же хранятся архивированные секретные ключи.</a:t>
            </a:r>
          </a:p>
          <a:p>
            <a:pPr algn="just"/>
            <a:endParaRPr lang="ru-RU" altLang="ru-RU" dirty="0">
              <a:latin typeface="Times New Roman" pitchFamily="18" charset="0"/>
            </a:endParaRPr>
          </a:p>
        </p:txBody>
      </p:sp>
    </p:spTree>
    <p:extLst>
      <p:ext uri="{BB962C8B-B14F-4D97-AF65-F5344CB8AC3E}">
        <p14:creationId xmlns:p14="http://schemas.microsoft.com/office/powerpoint/2010/main" val="4007907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94692"/>
            <a:ext cx="8712968" cy="2308324"/>
          </a:xfrm>
          <a:prstGeom prst="rect">
            <a:avLst/>
          </a:prstGeom>
        </p:spPr>
        <p:txBody>
          <a:bodyPr wrap="square">
            <a:spAutoFit/>
          </a:bodyPr>
          <a:lstStyle/>
          <a:p>
            <a:pPr algn="just"/>
            <a:r>
              <a:rPr lang="ru-RU" altLang="ru-RU" sz="2400" b="1" u="sng" dirty="0">
                <a:latin typeface="Times New Roman" pitchFamily="18" charset="0"/>
              </a:rPr>
              <a:t>Выходные модули </a:t>
            </a:r>
            <a:r>
              <a:rPr lang="ru-RU" altLang="ru-RU" sz="2400" dirty="0">
                <a:latin typeface="Times New Roman" pitchFamily="18" charset="0"/>
              </a:rPr>
              <a:t>- занимаются распространением и публикацией сертификатов, цепочек сертификатов, а также полных списков CRL и списков изменений CRL. Выходной модуль может записывать данные PKI в файл или передавать эти данные на удаленный узел, используя в качестве транспорта протокол HTTP или механизм удаленного вызова процедур RPC.</a:t>
            </a:r>
          </a:p>
        </p:txBody>
      </p:sp>
      <p:sp>
        <p:nvSpPr>
          <p:cNvPr id="3" name="Прямоугольник 2"/>
          <p:cNvSpPr/>
          <p:nvPr/>
        </p:nvSpPr>
        <p:spPr>
          <a:xfrm>
            <a:off x="186052" y="2703016"/>
            <a:ext cx="8712968" cy="2677656"/>
          </a:xfrm>
          <a:prstGeom prst="rect">
            <a:avLst/>
          </a:prstGeom>
        </p:spPr>
        <p:txBody>
          <a:bodyPr wrap="square">
            <a:spAutoFit/>
          </a:bodyPr>
          <a:lstStyle/>
          <a:p>
            <a:pPr algn="just"/>
            <a:r>
              <a:rPr lang="ru-RU" altLang="ru-RU" sz="2400" b="1" u="sng" dirty="0" err="1">
                <a:latin typeface="Times New Roman" pitchFamily="18" charset="0"/>
              </a:rPr>
              <a:t>Registration</a:t>
            </a:r>
            <a:r>
              <a:rPr lang="ru-RU" altLang="ru-RU" sz="2400" b="1" u="sng" dirty="0">
                <a:latin typeface="Times New Roman" pitchFamily="18" charset="0"/>
              </a:rPr>
              <a:t> </a:t>
            </a:r>
            <a:r>
              <a:rPr lang="ru-RU" altLang="ru-RU" sz="2400" b="1" u="sng" dirty="0" err="1">
                <a:latin typeface="Times New Roman" pitchFamily="18" charset="0"/>
              </a:rPr>
              <a:t>Authorities</a:t>
            </a:r>
            <a:r>
              <a:rPr lang="ru-RU" altLang="ru-RU" sz="2400" b="1" u="sng" dirty="0">
                <a:latin typeface="Times New Roman" pitchFamily="18" charset="0"/>
              </a:rPr>
              <a:t> (RA)</a:t>
            </a:r>
            <a:r>
              <a:rPr lang="ru-RU" altLang="ru-RU" sz="2400" b="1" dirty="0">
                <a:latin typeface="Times New Roman" pitchFamily="18" charset="0"/>
              </a:rPr>
              <a:t> </a:t>
            </a:r>
            <a:r>
              <a:rPr lang="ru-RU" altLang="ru-RU" sz="2400" dirty="0">
                <a:latin typeface="Times New Roman" pitchFamily="18" charset="0"/>
              </a:rPr>
              <a:t>– прикладное ПО, помогающее клиенту корректно сформировать запрос сертификата, соответствующий формату PKCS #10 или CMS. </a:t>
            </a:r>
            <a:r>
              <a:rPr lang="ru-RU" altLang="ru-RU" sz="2400" dirty="0" err="1">
                <a:latin typeface="Times New Roman" pitchFamily="18" charset="0"/>
              </a:rPr>
              <a:t>Registration</a:t>
            </a:r>
            <a:r>
              <a:rPr lang="ru-RU" altLang="ru-RU" sz="2400" dirty="0">
                <a:latin typeface="Times New Roman" pitchFamily="18" charset="0"/>
              </a:rPr>
              <a:t> </a:t>
            </a:r>
            <a:r>
              <a:rPr lang="ru-RU" altLang="ru-RU" sz="2400" dirty="0" err="1">
                <a:latin typeface="Times New Roman" pitchFamily="18" charset="0"/>
              </a:rPr>
              <a:t>Authorities</a:t>
            </a:r>
            <a:r>
              <a:rPr lang="ru-RU" altLang="ru-RU" sz="2400" dirty="0">
                <a:latin typeface="Times New Roman" pitchFamily="18" charset="0"/>
              </a:rPr>
              <a:t> (RA). Это ПО собирает специальные данные о пользователе и о запросе, которые необходимы для формирования корректного запроса сертификата посредством транспортных протоколов (например, HTTP и RPC).</a:t>
            </a:r>
          </a:p>
        </p:txBody>
      </p:sp>
      <p:sp>
        <p:nvSpPr>
          <p:cNvPr id="4" name="Прямоугольник 3"/>
          <p:cNvSpPr/>
          <p:nvPr/>
        </p:nvSpPr>
        <p:spPr>
          <a:xfrm>
            <a:off x="160364" y="5380672"/>
            <a:ext cx="8732115" cy="1569660"/>
          </a:xfrm>
          <a:prstGeom prst="rect">
            <a:avLst/>
          </a:prstGeom>
        </p:spPr>
        <p:txBody>
          <a:bodyPr wrap="square">
            <a:spAutoFit/>
          </a:bodyPr>
          <a:lstStyle/>
          <a:p>
            <a:pPr algn="just"/>
            <a:r>
              <a:rPr lang="en-US" altLang="ru-RU" sz="2400" b="1" u="sng" dirty="0">
                <a:latin typeface="Times New Roman" pitchFamily="18" charset="0"/>
              </a:rPr>
              <a:t>CryptoAPI </a:t>
            </a:r>
            <a:r>
              <a:rPr lang="ru-RU" altLang="ru-RU" sz="2400" dirty="0">
                <a:latin typeface="Times New Roman" pitchFamily="18" charset="0"/>
              </a:rPr>
              <a:t>– предназначен для реализации всех криптографических функций, включая доступ и использование секретных ключей CA. </a:t>
            </a:r>
          </a:p>
          <a:p>
            <a:pPr algn="just"/>
            <a:endParaRPr lang="ru-RU" altLang="ru-RU" sz="2400" dirty="0">
              <a:latin typeface="Times New Roman" pitchFamily="18" charset="0"/>
            </a:endParaRPr>
          </a:p>
        </p:txBody>
      </p:sp>
    </p:spTree>
    <p:extLst>
      <p:ext uri="{BB962C8B-B14F-4D97-AF65-F5344CB8AC3E}">
        <p14:creationId xmlns:p14="http://schemas.microsoft.com/office/powerpoint/2010/main" val="3231384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00807"/>
            <a:ext cx="8970420" cy="4968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488766" y="601524"/>
            <a:ext cx="7992888" cy="523220"/>
          </a:xfrm>
          <a:prstGeom prst="rect">
            <a:avLst/>
          </a:prstGeom>
          <a:noFill/>
        </p:spPr>
        <p:txBody>
          <a:bodyPr wrap="square" rtlCol="0">
            <a:spAutoFit/>
          </a:bodyPr>
          <a:lstStyle/>
          <a:p>
            <a:r>
              <a:rPr lang="ru-RU" sz="2800" dirty="0" smtClean="0"/>
              <a:t>Организация взаимодействия элементов УЦ</a:t>
            </a:r>
            <a:endParaRPr lang="ru-RU" sz="2800" dirty="0"/>
          </a:p>
        </p:txBody>
      </p:sp>
    </p:spTree>
    <p:extLst>
      <p:ext uri="{BB962C8B-B14F-4D97-AF65-F5344CB8AC3E}">
        <p14:creationId xmlns:p14="http://schemas.microsoft.com/office/powerpoint/2010/main" val="2087693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836712"/>
            <a:ext cx="8190656" cy="1938992"/>
          </a:xfrm>
          <a:prstGeom prst="rect">
            <a:avLst/>
          </a:prstGeom>
        </p:spPr>
        <p:txBody>
          <a:bodyPr wrap="square">
            <a:spAutoFit/>
          </a:bodyPr>
          <a:lstStyle/>
          <a:p>
            <a:r>
              <a:rPr lang="ru-RU" altLang="ru-RU" sz="2400" b="1" dirty="0">
                <a:cs typeface="Times New Roman" pitchFamily="18" charset="0"/>
              </a:rPr>
              <a:t>Удостоверяющий центр (УЦ</a:t>
            </a:r>
            <a:r>
              <a:rPr lang="ru-RU" altLang="ru-RU" sz="2400" dirty="0">
                <a:cs typeface="Times New Roman" pitchFamily="18" charset="0"/>
              </a:rPr>
              <a:t>) - один из основных компонентов Инфраструктуры Открытых Ключей (</a:t>
            </a:r>
            <a:r>
              <a:rPr lang="ru-RU" altLang="ru-RU" sz="2400" dirty="0" err="1">
                <a:cs typeface="Times New Roman" pitchFamily="18" charset="0"/>
              </a:rPr>
              <a:t>Public</a:t>
            </a:r>
            <a:r>
              <a:rPr lang="ru-RU" altLang="ru-RU" sz="2400" dirty="0">
                <a:cs typeface="Times New Roman" pitchFamily="18" charset="0"/>
              </a:rPr>
              <a:t> </a:t>
            </a:r>
            <a:r>
              <a:rPr lang="ru-RU" altLang="ru-RU" sz="2400" dirty="0" err="1">
                <a:cs typeface="Times New Roman" pitchFamily="18" charset="0"/>
              </a:rPr>
              <a:t>Key</a:t>
            </a:r>
            <a:r>
              <a:rPr lang="ru-RU" altLang="ru-RU" sz="2400" dirty="0">
                <a:cs typeface="Times New Roman" pitchFamily="18" charset="0"/>
              </a:rPr>
              <a:t> </a:t>
            </a:r>
            <a:r>
              <a:rPr lang="ru-RU" altLang="ru-RU" sz="2400" dirty="0" err="1">
                <a:cs typeface="Times New Roman" pitchFamily="18" charset="0"/>
              </a:rPr>
              <a:t>Infrastructure</a:t>
            </a:r>
            <a:r>
              <a:rPr lang="ru-RU" altLang="ru-RU" sz="2400" dirty="0">
                <a:cs typeface="Times New Roman" pitchFamily="18" charset="0"/>
              </a:rPr>
              <a:t> - PKI), предназначенный для формирования электронных сертификатов X.509 конечных пользователей</a:t>
            </a:r>
            <a:endParaRPr lang="ru-RU" sz="2400" dirty="0"/>
          </a:p>
        </p:txBody>
      </p:sp>
    </p:spTree>
    <p:extLst>
      <p:ext uri="{BB962C8B-B14F-4D97-AF65-F5344CB8AC3E}">
        <p14:creationId xmlns:p14="http://schemas.microsoft.com/office/powerpoint/2010/main" val="4176648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9073008" cy="6370975"/>
          </a:xfrm>
          <a:prstGeom prst="rect">
            <a:avLst/>
          </a:prstGeom>
        </p:spPr>
        <p:txBody>
          <a:bodyPr wrap="square">
            <a:spAutoFit/>
          </a:bodyPr>
          <a:lstStyle/>
          <a:p>
            <a:r>
              <a:rPr lang="ru-RU" sz="2400" dirty="0"/>
              <a:t>О</a:t>
            </a:r>
            <a:r>
              <a:rPr lang="ru-RU" sz="2400" dirty="0">
                <a:latin typeface="+mj-lt"/>
              </a:rPr>
              <a:t>дной из наиболее распространенных моделей доверия является </a:t>
            </a:r>
            <a:r>
              <a:rPr lang="ru-RU" sz="2400" b="1" dirty="0">
                <a:latin typeface="+mj-lt"/>
              </a:rPr>
              <a:t>иерархическая модель</a:t>
            </a:r>
            <a:r>
              <a:rPr lang="ru-RU" sz="2400" dirty="0">
                <a:latin typeface="+mj-lt"/>
              </a:rPr>
              <a:t>. В данной модели единственным якорем доверия является корневой ЦС. Модель строится путем установления отношений подчинения между корневым УЦ и теми УЦ, что располагаются ниже его по иерархии. Подчиненные УЦ, в свою очередь, устанавливают подобные отношения с подчиненными УЦ следующего уровня и т. д., вплоть до конечных Удостоверяющих Центров. Иерархическая структура имеет вид дерева, в которой ЦС, являющийся якорем доверия, играет роль корня. Данная модель применяется, когда необходимо снизить нагрузку на корневой Удостоверяющий Центр при управлении большим объемом сертификатов. Корневой УЦ передает часть своих полномочий по управлению группами пользователей/сертификатов подчиненным УЦ путем выпуска сертификатов, в которых указывается объем передаваемых полномочий. </a:t>
            </a:r>
          </a:p>
        </p:txBody>
      </p:sp>
    </p:spTree>
    <p:extLst>
      <p:ext uri="{BB962C8B-B14F-4D97-AF65-F5344CB8AC3E}">
        <p14:creationId xmlns:p14="http://schemas.microsoft.com/office/powerpoint/2010/main" val="3039715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3721" y="1196752"/>
            <a:ext cx="8640960" cy="4154984"/>
          </a:xfrm>
          <a:prstGeom prst="rect">
            <a:avLst/>
          </a:prstGeom>
        </p:spPr>
        <p:txBody>
          <a:bodyPr wrap="square">
            <a:spAutoFit/>
          </a:bodyPr>
          <a:lstStyle/>
          <a:p>
            <a:r>
              <a:rPr lang="ru-RU" sz="2400" b="1" dirty="0"/>
              <a:t>Сетевая модель </a:t>
            </a:r>
            <a:r>
              <a:rPr lang="ru-RU" sz="2400" dirty="0"/>
              <a:t>(децентрализованная, распределенная модель)реализует альтернативный подход к формированию отношений доверия. Модель строится </a:t>
            </a:r>
            <a:r>
              <a:rPr lang="ru-RU" sz="2400" dirty="0" smtClean="0"/>
              <a:t>путем установления </a:t>
            </a:r>
            <a:r>
              <a:rPr lang="ru-RU" sz="2400" dirty="0"/>
              <a:t>доверительных отношений между </a:t>
            </a:r>
            <a:r>
              <a:rPr lang="ru-RU" sz="2400" dirty="0" smtClean="0"/>
              <a:t>равноправными УЦ</a:t>
            </a:r>
            <a:r>
              <a:rPr lang="ru-RU" sz="2400" dirty="0"/>
              <a:t>. При этом отношения могут быть односторонними или двусторонними. Якорем доверия в данном случае </a:t>
            </a:r>
            <a:r>
              <a:rPr lang="ru-RU" sz="2400" dirty="0" smtClean="0"/>
              <a:t>является Локальный </a:t>
            </a:r>
            <a:r>
              <a:rPr lang="ru-RU" sz="2400" dirty="0"/>
              <a:t>УЦ. Таких якорей доверия может быть много, в зависимости от числа участвующих УЦ. Особенностью данной модели является тот факт, что отношения доверия строятся, как правило, посредством перехода через границы доменов доверия.</a:t>
            </a:r>
          </a:p>
        </p:txBody>
      </p:sp>
    </p:spTree>
    <p:extLst>
      <p:ext uri="{BB962C8B-B14F-4D97-AF65-F5344CB8AC3E}">
        <p14:creationId xmlns:p14="http://schemas.microsoft.com/office/powerpoint/2010/main" val="1335860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11" y="1988840"/>
            <a:ext cx="9063084" cy="396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777805" y="785107"/>
            <a:ext cx="3312368" cy="523220"/>
          </a:xfrm>
          <a:prstGeom prst="rect">
            <a:avLst/>
          </a:prstGeom>
          <a:noFill/>
        </p:spPr>
        <p:txBody>
          <a:bodyPr wrap="square" rtlCol="0">
            <a:spAutoFit/>
          </a:bodyPr>
          <a:lstStyle/>
          <a:p>
            <a:pPr algn="ctr"/>
            <a:r>
              <a:rPr lang="ru-RU" sz="2800" dirty="0" smtClean="0"/>
              <a:t>Роли УЦ</a:t>
            </a:r>
            <a:endParaRPr lang="ru-RU" sz="2800" dirty="0"/>
          </a:p>
        </p:txBody>
      </p:sp>
    </p:spTree>
    <p:extLst>
      <p:ext uri="{BB962C8B-B14F-4D97-AF65-F5344CB8AC3E}">
        <p14:creationId xmlns:p14="http://schemas.microsoft.com/office/powerpoint/2010/main" val="1611787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16" y="3140968"/>
            <a:ext cx="9143047" cy="2055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flipH="1">
            <a:off x="827584" y="1196752"/>
            <a:ext cx="6984776" cy="523220"/>
          </a:xfrm>
          <a:prstGeom prst="rect">
            <a:avLst/>
          </a:prstGeom>
          <a:noFill/>
        </p:spPr>
        <p:txBody>
          <a:bodyPr wrap="square" rtlCol="0">
            <a:spAutoFit/>
          </a:bodyPr>
          <a:lstStyle/>
          <a:p>
            <a:pPr algn="ctr"/>
            <a:r>
              <a:rPr lang="ru-RU" sz="2800" dirty="0" smtClean="0"/>
              <a:t>Автономный УЦ</a:t>
            </a:r>
            <a:endParaRPr lang="ru-RU" dirty="0"/>
          </a:p>
        </p:txBody>
      </p:sp>
    </p:spTree>
    <p:extLst>
      <p:ext uri="{BB962C8B-B14F-4D97-AF65-F5344CB8AC3E}">
        <p14:creationId xmlns:p14="http://schemas.microsoft.com/office/powerpoint/2010/main" val="1203658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548680"/>
            <a:ext cx="7614592" cy="523220"/>
          </a:xfrm>
          <a:prstGeom prst="rect">
            <a:avLst/>
          </a:prstGeom>
        </p:spPr>
        <p:txBody>
          <a:bodyPr wrap="square">
            <a:spAutoFit/>
          </a:bodyPr>
          <a:lstStyle/>
          <a:p>
            <a:r>
              <a:rPr lang="ru-RU" altLang="ru-RU" sz="2800" dirty="0">
                <a:latin typeface="Times New Roman" pitchFamily="18" charset="0"/>
              </a:rPr>
              <a:t>Сравнение Автономного и корпоративного УЦ</a:t>
            </a:r>
          </a:p>
        </p:txBody>
      </p:sp>
      <p:pic>
        <p:nvPicPr>
          <p:cNvPr id="4" name="table"/>
          <p:cNvPicPr>
            <a:picLocks noChangeAspect="1"/>
          </p:cNvPicPr>
          <p:nvPr/>
        </p:nvPicPr>
        <p:blipFill>
          <a:blip r:embed="rId2"/>
          <a:stretch>
            <a:fillRect/>
          </a:stretch>
        </p:blipFill>
        <p:spPr>
          <a:xfrm>
            <a:off x="4045" y="1809944"/>
            <a:ext cx="9139955" cy="4144492"/>
          </a:xfrm>
          <a:prstGeom prst="rect">
            <a:avLst/>
          </a:prstGeom>
        </p:spPr>
      </p:pic>
    </p:spTree>
    <p:extLst>
      <p:ext uri="{BB962C8B-B14F-4D97-AF65-F5344CB8AC3E}">
        <p14:creationId xmlns:p14="http://schemas.microsoft.com/office/powerpoint/2010/main" val="1386369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able"/>
          <p:cNvPicPr>
            <a:picLocks noChangeAspect="1"/>
          </p:cNvPicPr>
          <p:nvPr/>
        </p:nvPicPr>
        <p:blipFill>
          <a:blip r:embed="rId2"/>
          <a:stretch>
            <a:fillRect/>
          </a:stretch>
        </p:blipFill>
        <p:spPr>
          <a:xfrm>
            <a:off x="7556" y="1052736"/>
            <a:ext cx="9109867" cy="4786923"/>
          </a:xfrm>
          <a:prstGeom prst="rect">
            <a:avLst/>
          </a:prstGeom>
        </p:spPr>
      </p:pic>
    </p:spTree>
    <p:extLst>
      <p:ext uri="{BB962C8B-B14F-4D97-AF65-F5344CB8AC3E}">
        <p14:creationId xmlns:p14="http://schemas.microsoft.com/office/powerpoint/2010/main" val="3228634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able"/>
          <p:cNvPicPr>
            <a:picLocks noChangeAspect="1"/>
          </p:cNvPicPr>
          <p:nvPr/>
        </p:nvPicPr>
        <p:blipFill>
          <a:blip r:embed="rId2"/>
          <a:stretch>
            <a:fillRect/>
          </a:stretch>
        </p:blipFill>
        <p:spPr>
          <a:xfrm>
            <a:off x="-1" y="1914256"/>
            <a:ext cx="9169749" cy="3178568"/>
          </a:xfrm>
          <a:prstGeom prst="rect">
            <a:avLst/>
          </a:prstGeom>
        </p:spPr>
      </p:pic>
    </p:spTree>
    <p:extLst>
      <p:ext uri="{BB962C8B-B14F-4D97-AF65-F5344CB8AC3E}">
        <p14:creationId xmlns:p14="http://schemas.microsoft.com/office/powerpoint/2010/main" val="5567597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306</TotalTime>
  <Words>576</Words>
  <Application>Microsoft Office PowerPoint</Application>
  <PresentationFormat>Экран (4:3)</PresentationFormat>
  <Paragraphs>16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Солнцестояние</vt:lpstr>
      <vt:lpstr>Распределение ключей через удостоверяющий центр.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Распределение ключей через удостоверяющий центр.</dc:title>
  <dc:creator>kseniaaa123</dc:creator>
  <cp:lastModifiedBy>kseniaaa123</cp:lastModifiedBy>
  <cp:revision>9</cp:revision>
  <dcterms:created xsi:type="dcterms:W3CDTF">2016-05-20T09:01:22Z</dcterms:created>
  <dcterms:modified xsi:type="dcterms:W3CDTF">2016-06-27T22:10:49Z</dcterms:modified>
</cp:coreProperties>
</file>